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Gloria Hallelujah"/>
      <p:regular r:id="rId81"/>
    </p:embeddedFont>
    <p:embeddedFont>
      <p:font typeface="Fredericka the Great"/>
      <p:regular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FrederickatheGreat-regular.fntdata"/><Relationship Id="rId81" Type="http://schemas.openxmlformats.org/officeDocument/2006/relationships/font" Target="fonts/GloriaHallelujah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423f58a0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423f58a0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423f58a0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423f58a0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438d05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438d05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423f58a0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423f58a0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423f58a0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423f58a0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423f58a0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423f58a0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423f58a0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423f58a0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423f58a0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423f58a0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fe90c25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fe90c25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12c73e82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12c73e82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d0e87c3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d0e87c3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fe90c25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fe90c25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438d051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438d051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438d051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438d051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438d051e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438d051e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438d051e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438d051e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438d051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438d051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438d051e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438d051e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438d051e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438d051e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438d051e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438d051e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438d051e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438d051e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423f58a0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423f58a0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438d051e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438d051e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438d051e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438d051e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438d051e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438d051e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438d051e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438d051e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438d051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438d051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438d051e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438d051e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438d051e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438d051e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438d051e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438d051e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438d051e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438d051e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438d051e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438d051e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436ae4aa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436ae4a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438d051e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438d051e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438d051e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438d051e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438d051e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438d051e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438d051e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438d051e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438d051e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438d051e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436ae4aa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436ae4aa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436ae4aa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436ae4aa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436ae4aa2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436ae4aa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436ae4aa2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4436ae4aa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436ae4aa2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436ae4aa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d0e87c3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d0e87c3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4436ae4aa2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4436ae4aa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436ae4aa2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436ae4aa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436ae4aa2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436ae4aa2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436ae4aa2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4436ae4aa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438d051e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438d051e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438d051e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438d051e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438d051e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438d051e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438d051e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438d051e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438d051e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4438d051e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438d051e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4438d051e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423f58a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423f58a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438d051e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438d051e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4438d051e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4438d051e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4436ae4a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4436ae4a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and random forest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436ae4a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436ae4a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436ae4aa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436ae4aa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436ae4aa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436ae4aa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4436ae4aa2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4436ae4aa2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436ae4aa2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436ae4aa2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436ae4aa2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4436ae4aa2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436ae4aa2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4436ae4aa2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423f58a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423f58a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4436ae4aa2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4436ae4aa2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4436ae4aa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4436ae4aa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436ae4aa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4436ae4aa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4436ae4aa2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4436ae4aa2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4436ae4aa2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4436ae4aa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4436ae4aa2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4436ae4aa2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423f58a0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423f58a0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423f58a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423f58a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1" Type="http://schemas.openxmlformats.org/officeDocument/2006/relationships/image" Target="../media/image7.png"/><Relationship Id="rId10" Type="http://schemas.openxmlformats.org/officeDocument/2006/relationships/image" Target="../media/image21.png"/><Relationship Id="rId9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5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4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73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45.gif"/><Relationship Id="rId7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github.com/talesgomes27/datacamp_projects/blob/main/Explore%20538's%20Halloween%20Candy%20Rankings/notebook.ipynb" TargetMode="External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5" Type="http://schemas.openxmlformats.org/officeDocument/2006/relationships/image" Target="../media/image4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4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5" Type="http://schemas.openxmlformats.org/officeDocument/2006/relationships/image" Target="../media/image49.gif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www.statlearning.com" TargetMode="External"/><Relationship Id="rId5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8.png"/><Relationship Id="rId7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5" Type="http://schemas.openxmlformats.org/officeDocument/2006/relationships/image" Target="../media/image6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61.png"/><Relationship Id="rId5" Type="http://schemas.openxmlformats.org/officeDocument/2006/relationships/image" Target="../media/image8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8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7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9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85.png"/><Relationship Id="rId5" Type="http://schemas.openxmlformats.org/officeDocument/2006/relationships/image" Target="../media/image8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Relationship Id="rId4" Type="http://schemas.openxmlformats.org/officeDocument/2006/relationships/image" Target="../media/image7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Relationship Id="rId4" Type="http://schemas.openxmlformats.org/officeDocument/2006/relationships/image" Target="../media/image75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79.png"/><Relationship Id="rId5" Type="http://schemas.openxmlformats.org/officeDocument/2006/relationships/image" Target="../media/image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76.png"/><Relationship Id="rId5" Type="http://schemas.openxmlformats.org/officeDocument/2006/relationships/image" Target="../media/image87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101.png"/><Relationship Id="rId5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9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.png"/><Relationship Id="rId4" Type="http://schemas.openxmlformats.org/officeDocument/2006/relationships/image" Target="../media/image1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Relationship Id="rId4" Type="http://schemas.openxmlformats.org/officeDocument/2006/relationships/image" Target="../media/image10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9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9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9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10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9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Relationship Id="rId4" Type="http://schemas.openxmlformats.org/officeDocument/2006/relationships/image" Target="../media/image9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.png"/><Relationship Id="rId4" Type="http://schemas.openxmlformats.org/officeDocument/2006/relationships/image" Target="../media/image9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.png"/><Relationship Id="rId4" Type="http://schemas.openxmlformats.org/officeDocument/2006/relationships/image" Target="../media/image10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10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74983" y="318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Data300 - Statistical and Machine Learning</a:t>
            </a:r>
            <a:endParaRPr>
              <a:solidFill>
                <a:schemeClr val="lt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50" y="2947175"/>
            <a:ext cx="839550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75" y="3939125"/>
            <a:ext cx="905700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500" y="2947175"/>
            <a:ext cx="839550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350" y="3972200"/>
            <a:ext cx="839550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050" y="2614900"/>
            <a:ext cx="1951815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4314" l="4185" r="53108" t="33969"/>
          <a:stretch/>
        </p:blipFill>
        <p:spPr>
          <a:xfrm>
            <a:off x="3359050" y="3897450"/>
            <a:ext cx="726195" cy="8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6425" y="2501500"/>
            <a:ext cx="1249400" cy="12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311380" y="3897450"/>
            <a:ext cx="554645" cy="83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600" y="2370975"/>
            <a:ext cx="693675" cy="1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800" y="2984550"/>
            <a:ext cx="839550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475" y="4009575"/>
            <a:ext cx="839550" cy="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330295" y="2447549"/>
            <a:ext cx="483401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0977" y="3700463"/>
            <a:ext cx="1016338" cy="101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MSE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833250" y="1127400"/>
            <a:ext cx="740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 regression, the metric used to measure quality of fit is Mean Squared Error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67" name="Google Shape;167;p22" title="Screenshot 2025-03-17 at 12.06.4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038" y="2293163"/>
            <a:ext cx="3445800" cy="101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870763" y="3694725"/>
            <a:ext cx="74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Just means: average[ (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actual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- fitted)</a:t>
            </a:r>
            <a:r>
              <a:rPr baseline="30000"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]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69" name="Google Shape;169;p22" title="ibai-yo-explicando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75" y="2210650"/>
            <a:ext cx="2095500" cy="118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MSE Expansion, Bias/Variance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613200" y="1780350"/>
            <a:ext cx="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MSE =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76" name="Google Shape;176;p23" title="Screenshot 2025-03-17 at 6.19.09 PM.png"/>
          <p:cNvPicPr preferRelativeResize="0"/>
          <p:nvPr/>
        </p:nvPicPr>
        <p:blipFill rotWithShape="1">
          <a:blip r:embed="rId4">
            <a:alphaModFix/>
          </a:blip>
          <a:srcRect b="76254" l="0" r="82876" t="0"/>
          <a:stretch/>
        </p:blipFill>
        <p:spPr>
          <a:xfrm>
            <a:off x="1766275" y="1797638"/>
            <a:ext cx="1215475" cy="4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 title="Screenshot 2025-03-17 at 6.19.09 PM.png"/>
          <p:cNvPicPr preferRelativeResize="0"/>
          <p:nvPr/>
        </p:nvPicPr>
        <p:blipFill rotWithShape="1">
          <a:blip r:embed="rId4">
            <a:alphaModFix/>
          </a:blip>
          <a:srcRect b="0" l="16317" r="0" t="0"/>
          <a:stretch/>
        </p:blipFill>
        <p:spPr>
          <a:xfrm>
            <a:off x="2981752" y="1797650"/>
            <a:ext cx="5939875" cy="1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title="df05a177c8f9311bd7439fe26d9a7ac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53" y="2353050"/>
            <a:ext cx="2711400" cy="152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022775" y="2932025"/>
            <a:ext cx="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Stats</a:t>
            </a:r>
            <a:endParaRPr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MSE Expansion, Bias/Variance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1031050" y="2694525"/>
            <a:ext cx="2985600" cy="16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Variance of a model: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amount of change in the model when we change the training set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5127325" y="2694525"/>
            <a:ext cx="2985600" cy="16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Bias of a model:</a:t>
            </a:r>
            <a:endParaRPr sz="1829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829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error introduced by using a model to approximate a real-life problem.</a:t>
            </a:r>
            <a:endParaRPr sz="1829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887" y="1876825"/>
            <a:ext cx="5642227" cy="69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Trade-off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93" name="Google Shape;193;p25" title="Screenshot 2025-03-17 at 12.32.0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62050"/>
            <a:ext cx="70645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5189000" y="3434975"/>
            <a:ext cx="10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Training</a:t>
            </a:r>
            <a:endParaRPr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5341400" y="1759350"/>
            <a:ext cx="10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Test</a:t>
            </a:r>
            <a:endParaRPr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4410325"/>
            <a:ext cx="144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Black = f(X)</a:t>
            </a:r>
            <a:endParaRPr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7403250" y="445025"/>
            <a:ext cx="1638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Is the model complex enough to accurately represent the data (Bias) without overfitting the training set (Variace)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98" name="Google Shape;198;p25" title="tradeoffer-trad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100" y="3595950"/>
            <a:ext cx="1219200" cy="131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445025"/>
            <a:ext cx="40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Trade-off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grpSp>
        <p:nvGrpSpPr>
          <p:cNvPr id="204" name="Google Shape;204;p26"/>
          <p:cNvGrpSpPr/>
          <p:nvPr/>
        </p:nvGrpSpPr>
        <p:grpSpPr>
          <a:xfrm>
            <a:off x="153362" y="1391422"/>
            <a:ext cx="8837267" cy="3553889"/>
            <a:chOff x="-612037" y="1170125"/>
            <a:chExt cx="9603638" cy="3820975"/>
          </a:xfrm>
        </p:grpSpPr>
        <p:pic>
          <p:nvPicPr>
            <p:cNvPr id="205" name="Google Shape;205;p26" title="Screenshot 2025-03-17 at 12.32.08 A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12037" y="1170125"/>
              <a:ext cx="7064527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6" title="Screenshot 2025-03-17 at 12.35.58 A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2506" y="1170125"/>
              <a:ext cx="2539095" cy="3820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6" title="Screenshot 2025-03-17 at 12.36.50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2500" y="339200"/>
            <a:ext cx="1358100" cy="93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1892850" y="483125"/>
            <a:ext cx="56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Trade-off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13" name="Google Shape;213;p27" title="Screenshot 2025-03-17 at 12.39.3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96" y="1525925"/>
            <a:ext cx="6026377" cy="34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 title="Screenshot 2025-03-17 at 12.40.2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150" y="1495137"/>
            <a:ext cx="2260844" cy="3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 title="Screenshot 2025-03-17 at 12.36.50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2500" y="339200"/>
            <a:ext cx="1358100" cy="93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6" name="Google Shape;216;p27" title="dj-khaled-another-one.gif"/>
          <p:cNvPicPr preferRelativeResize="0"/>
          <p:nvPr/>
        </p:nvPicPr>
        <p:blipFill rotWithShape="1">
          <a:blip r:embed="rId7">
            <a:alphaModFix/>
          </a:blip>
          <a:srcRect b="0" l="22004" r="21745" t="0"/>
          <a:stretch/>
        </p:blipFill>
        <p:spPr>
          <a:xfrm>
            <a:off x="361950" y="105500"/>
            <a:ext cx="1292100" cy="117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2019650" y="445025"/>
            <a:ext cx="46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Trade-off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22" name="Google Shape;222;p28" title="Screenshot 2025-03-17 at 12.47.2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62" y="1383062"/>
            <a:ext cx="2313551" cy="360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 title="Screenshot 2025-03-17 at 12.47.4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887" y="1417775"/>
            <a:ext cx="6366350" cy="3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0" y="83675"/>
            <a:ext cx="103632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Linear Regression: Big picture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833250" y="1127400"/>
            <a:ext cx="740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assumes a linear relationship between the predictors and the response, or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3643800" y="1848925"/>
            <a:ext cx="16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f(X) + ε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4388550" y="2380725"/>
            <a:ext cx="132300" cy="33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2669850" y="2743450"/>
            <a:ext cx="35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0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… + 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4388550" y="3348275"/>
            <a:ext cx="132300" cy="33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699250" y="3925075"/>
            <a:ext cx="35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0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… +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4864250" y="3352375"/>
            <a:ext cx="24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We will estimate each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to get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Linear Regression: OLS Brief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833250" y="1127400"/>
            <a:ext cx="740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 estimate the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β</a:t>
            </a:r>
            <a:r>
              <a:rPr baseline="-25000"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we will use Ordinary Least Squared (OLS) method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446" y="2790025"/>
            <a:ext cx="3277200" cy="203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6266300" y="3983675"/>
            <a:ext cx="159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residual</a:t>
            </a:r>
            <a:r>
              <a:rPr baseline="-25000"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i</a:t>
            </a:r>
            <a:r>
              <a:rPr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 = (observed y</a:t>
            </a:r>
            <a:r>
              <a:rPr baseline="-25000"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i</a:t>
            </a:r>
            <a:r>
              <a:rPr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) – (predicted y</a:t>
            </a:r>
            <a:r>
              <a:rPr baseline="-25000"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i</a:t>
            </a:r>
            <a:r>
              <a:rPr lang="en" sz="1000">
                <a:latin typeface="Gloria Hallelujah"/>
                <a:ea typeface="Gloria Hallelujah"/>
                <a:cs typeface="Gloria Hallelujah"/>
                <a:sym typeface="Gloria Hallelujah"/>
              </a:rPr>
              <a:t>)</a:t>
            </a:r>
            <a:endParaRPr sz="10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5152050" y="2944200"/>
            <a:ext cx="2253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b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0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b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+b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… + b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endParaRPr sz="1200"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4294425" y="1907700"/>
            <a:ext cx="36234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We minimize (partial derivative = 0) the sum of the the (residuals)</a:t>
            </a:r>
            <a:r>
              <a:rPr baseline="30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" y="2385575"/>
            <a:ext cx="3111600" cy="20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Linear Regression: OLS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Brief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818550" y="1072563"/>
            <a:ext cx="74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Example of estimates via OLS with 1 predictor: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825" y="1534275"/>
            <a:ext cx="2779374" cy="19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412" y="1534263"/>
            <a:ext cx="2916175" cy="18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 title="e6UTws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5425" y="3337511"/>
            <a:ext cx="2916150" cy="164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 title="8MmtQk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0825" y="3442500"/>
            <a:ext cx="2779375" cy="15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Recap: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3144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Linear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Logistic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Series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572000" y="13144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Decision Trees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Support Vector Machine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output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1125900" y="1017725"/>
            <a:ext cx="68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Contents are from DataCamp </a:t>
            </a:r>
            <a:r>
              <a:rPr lang="en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guided project.</a:t>
            </a:r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354300" y="1491625"/>
            <a:ext cx="84354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Candy rankings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Winpercent:  the percentage of people who prefer this candy over another randomly chosen candy from the dataset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13" y="2726124"/>
            <a:ext cx="8194774" cy="17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474625" y="4563000"/>
            <a:ext cx="8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win_mod &lt;- lm(winpercent ~ .-competitorname, candy_rankings)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output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75" y="986450"/>
            <a:ext cx="43855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477600" y="1124225"/>
            <a:ext cx="36960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Estimate: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 for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β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(ie. the coefficients or b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Std. Error: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average amount this estimate (b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) deviates from the actual value (β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P-value: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probability of observing this data if β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= 0 (ie. if this variable has no effect on the response)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output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0" r="0" t="85011"/>
          <a:stretch/>
        </p:blipFill>
        <p:spPr>
          <a:xfrm>
            <a:off x="4270425" y="1190350"/>
            <a:ext cx="438552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477600" y="11903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R-squared: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loria Hallelujah"/>
              <a:buChar char="-"/>
            </a:pPr>
            <a:r>
              <a:rPr lang="en" sz="16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percentage</a:t>
            </a: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of the variation in the response variable that is explained by the linear regression model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925" y="2953600"/>
            <a:ext cx="2857606" cy="198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075450" y="2305325"/>
            <a:ext cx="3000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F-</a:t>
            </a: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statistic</a:t>
            </a: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p-value: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probability of observing this data if all the β</a:t>
            </a:r>
            <a:r>
              <a:rPr baseline="-25000"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= 0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at least 1 coefficient is not 0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Interpretations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477600" y="1124225"/>
            <a:ext cx="8427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Estimate: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1 percent increase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sugar-percent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is associated with a 9.0898 increase in winpercent on average holding all other predictors fixed.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Being a chocolate candy is associated with a 19.7481 increase in winpercent on average holding all other predictors fixed.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Std. Error: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95% CI for sugar-percent: [-0.2292 , 18.4088] (contains 0)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95% CI for chocolate: [11.9507 , 27.5455] (does not contain 0)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P-value: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P-value is closely related to SE. 95% CI that don’t contain 0 guarantee that p-value &lt; 0.05 by definition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825" y="661263"/>
            <a:ext cx="4363472" cy="1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600" y="1017725"/>
            <a:ext cx="4665600" cy="16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Possible Improvements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477600" y="1124225"/>
            <a:ext cx="8427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Model improvements: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Add an interaction term if you suspect combining two variables help explain the response.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100" y="2531677"/>
            <a:ext cx="7538898" cy="20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 title="dragon-ball-z-fusio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375" y="283373"/>
            <a:ext cx="1708500" cy="128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Possible Improvements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477600" y="1124225"/>
            <a:ext cx="31815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Model improvements: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Drop the predictors that are highly collinear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824" y="1091225"/>
            <a:ext cx="4126500" cy="376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6" name="Google Shape;306;p37" title="spider-ma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450" y="2860088"/>
            <a:ext cx="2095500" cy="149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Possible Improvements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477600" y="1124225"/>
            <a:ext cx="32037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Model improvements: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Add non linear terms for variables with non-linear relation to response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927" y="1495350"/>
            <a:ext cx="3813650" cy="28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 rotWithShape="1">
          <a:blip r:embed="rId5">
            <a:alphaModFix/>
          </a:blip>
          <a:srcRect b="0" l="0" r="0" t="8750"/>
          <a:stretch/>
        </p:blipFill>
        <p:spPr>
          <a:xfrm>
            <a:off x="446313" y="2873021"/>
            <a:ext cx="3266274" cy="21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LR Possible Improvements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477600" y="1124225"/>
            <a:ext cx="84279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Model improvements: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Read the residual plots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plot with obvious pattern would indicate non-linearity (left).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Look to add non-linear term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013" y="2678225"/>
            <a:ext cx="5051969" cy="22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477600" y="1124225"/>
            <a:ext cx="8427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Binary response variable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Predicting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probability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of response = 1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3218000" y="1995875"/>
            <a:ext cx="16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f(X) + ε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3962750" y="2527675"/>
            <a:ext cx="132300" cy="33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2244050" y="2890400"/>
            <a:ext cx="4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Prob(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y=1) = 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0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… + β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3962750" y="3495225"/>
            <a:ext cx="132300" cy="33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2273450" y="4072025"/>
            <a:ext cx="467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Prob(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y=1) =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0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+ … + b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r>
              <a:rPr baseline="-25000"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4283775" y="3495225"/>
            <a:ext cx="24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477600" y="1102175"/>
            <a:ext cx="83547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Probabilities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have to be [0,1], so the equation for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logistic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regression must be modified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50" y="1908550"/>
            <a:ext cx="4374901" cy="2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 title="giphy 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450" y="2291375"/>
            <a:ext cx="2751900" cy="178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2" name="Google Shape;342;p41"/>
          <p:cNvSpPr/>
          <p:nvPr/>
        </p:nvSpPr>
        <p:spPr>
          <a:xfrm>
            <a:off x="2476225" y="2182325"/>
            <a:ext cx="1395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45" y="2571750"/>
            <a:ext cx="5088650" cy="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147" y="3373997"/>
            <a:ext cx="4947023" cy="4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/>
          <p:nvPr/>
        </p:nvSpPr>
        <p:spPr>
          <a:xfrm>
            <a:off x="2476225" y="3098325"/>
            <a:ext cx="139500" cy="24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150" y="4176250"/>
            <a:ext cx="4857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2476225" y="3900575"/>
            <a:ext cx="139500" cy="24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30900" y="863550"/>
            <a:ext cx="84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Special Thanks to: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Prof. Xiexin Liu / Lulu Wang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the class slides and assignments</a:t>
            </a:r>
            <a:b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Which we used to put together these slides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This </a:t>
            </a:r>
            <a:r>
              <a:rPr lang="en" u="sng">
                <a:solidFill>
                  <a:schemeClr val="hlink"/>
                </a:solidFill>
                <a:latin typeface="Gloria Hallelujah"/>
                <a:ea typeface="Gloria Hallelujah"/>
                <a:cs typeface="Gloria Hallelujah"/>
                <a:sym typeface="Gloria Hallelujah"/>
                <a:hlinkClick r:id="rId4"/>
              </a:rPr>
              <a:t>book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being free online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diagrams and Clear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explanations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80" name="Google Shape;80;p15" title="Screenshot 2025-03-17 at 12.25.43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8697" y="863550"/>
            <a:ext cx="2291750" cy="380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5"/>
          <p:cNvCxnSpPr/>
          <p:nvPr/>
        </p:nvCxnSpPr>
        <p:spPr>
          <a:xfrm flipH="1" rot="10800000">
            <a:off x="3723400" y="2751625"/>
            <a:ext cx="2193600" cy="529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25" y="1215075"/>
            <a:ext cx="48577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1449175" y="2283350"/>
            <a:ext cx="8139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: odds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225" y="2283350"/>
            <a:ext cx="630403" cy="4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225" y="3345400"/>
            <a:ext cx="1190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2013050" y="3408850"/>
            <a:ext cx="2087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: Log-odds (logit)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3884850" y="2283350"/>
            <a:ext cx="48579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Every unit change in x</a:t>
            </a:r>
            <a:r>
              <a:rPr baseline="-25000"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changes the log odds by b</a:t>
            </a:r>
            <a:r>
              <a:rPr baseline="-25000"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</a:t>
            </a:r>
            <a:endParaRPr baseline="-25000"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2650" y="3063950"/>
            <a:ext cx="3155100" cy="177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regression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833250" y="1127400"/>
            <a:ext cx="74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 estimate the β</a:t>
            </a:r>
            <a:r>
              <a:rPr baseline="-25000"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we will use maximize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Likelihood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estimation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4">
            <a:alphaModFix/>
          </a:blip>
          <a:srcRect b="16136" l="0" r="0" t="9503"/>
          <a:stretch/>
        </p:blipFill>
        <p:spPr>
          <a:xfrm>
            <a:off x="152400" y="1859000"/>
            <a:ext cx="8839200" cy="164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67" name="Google Shape;367;p43" title="one-piec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100" y="3644422"/>
            <a:ext cx="1489500" cy="138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455575" y="3762100"/>
            <a:ext cx="6605700" cy="1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Maximize the product of: prob(y=1) and prob(y!=1) for all sample units y=1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Linear Discriminant Analysis (LDA)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477600" y="1124225"/>
            <a:ext cx="8427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Another Classification Method based on Bayes Theorem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Returns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probabilities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that a sample unit is in </a:t>
            </a:r>
            <a:r>
              <a:rPr lang="en" sz="17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each of k classes</a:t>
            </a:r>
            <a:endParaRPr sz="1700" u="sng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math is messy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Quadratic Discriminant Analysis (QDA) is an 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extension</a:t>
            </a: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of LDA for quadratic classification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Gloria Hallelujah"/>
              <a:buChar char="-"/>
            </a:pPr>
            <a:r>
              <a:rPr lang="en" sz="17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Better for complex patterns (Lower bias, higher variance)</a:t>
            </a:r>
            <a:endParaRPr sz="17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438" y="1875400"/>
            <a:ext cx="7139126" cy="7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Linear Discriminant Analysis (LDA)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62775"/>
            <a:ext cx="620838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168" y="1250950"/>
            <a:ext cx="2319133" cy="357649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 txBox="1"/>
          <p:nvPr/>
        </p:nvSpPr>
        <p:spPr>
          <a:xfrm>
            <a:off x="6687125" y="1197700"/>
            <a:ext cx="2319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Before Learning LDA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6744128" y="3106250"/>
            <a:ext cx="1779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After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Finally,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125" y="271875"/>
            <a:ext cx="2366100" cy="157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448225" y="1234450"/>
            <a:ext cx="57165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Now we have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probabilities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Next step is to pick a threshold, that is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TO-DO: Try different C and see which performs *best*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63" y="2550400"/>
            <a:ext cx="49053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525" y="2550400"/>
            <a:ext cx="2674475" cy="213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Confusion Matrix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 rotWithShape="1">
          <a:blip r:embed="rId4">
            <a:alphaModFix/>
          </a:blip>
          <a:srcRect b="6591" l="7065" r="10967" t="6102"/>
          <a:stretch/>
        </p:blipFill>
        <p:spPr>
          <a:xfrm>
            <a:off x="896450" y="1403425"/>
            <a:ext cx="5202275" cy="333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150" y="295725"/>
            <a:ext cx="2266800" cy="15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Metrics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06" name="Google Shape;4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38" y="1017725"/>
            <a:ext cx="4758324" cy="3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Sampling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12" name="Google Shape;412;p49"/>
          <p:cNvSpPr txBox="1"/>
          <p:nvPr/>
        </p:nvSpPr>
        <p:spPr>
          <a:xfrm>
            <a:off x="492300" y="1197700"/>
            <a:ext cx="78621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Unbalanced data set: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Over or under or Hybrid sampling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any data set: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Bootstrapping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Sample with replacement to create multiple data sets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K-fold validation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Split data into k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validation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sets and average performance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13" name="Google Shape;413;p49"/>
          <p:cNvPicPr preferRelativeResize="0"/>
          <p:nvPr/>
        </p:nvPicPr>
        <p:blipFill rotWithShape="1">
          <a:blip r:embed="rId4">
            <a:alphaModFix/>
          </a:blip>
          <a:srcRect b="0" l="0" r="6244" t="20823"/>
          <a:stretch/>
        </p:blipFill>
        <p:spPr>
          <a:xfrm>
            <a:off x="5046125" y="1080125"/>
            <a:ext cx="3932700" cy="186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ROC Curve &amp; AUC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1432825" y="1109525"/>
            <a:ext cx="546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ROC (Receiver Operating Characteristics) curve is to measure the overall performance of a classification model under different thresholds.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0" y="2085875"/>
            <a:ext cx="2914019" cy="2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244" y="2463250"/>
            <a:ext cx="26289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0"/>
          <p:cNvSpPr txBox="1"/>
          <p:nvPr/>
        </p:nvSpPr>
        <p:spPr>
          <a:xfrm>
            <a:off x="6034225" y="3526975"/>
            <a:ext cx="1432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A.U.C.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050" y="2571750"/>
            <a:ext cx="55340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1"/>
          <p:cNvSpPr txBox="1"/>
          <p:nvPr/>
        </p:nvSpPr>
        <p:spPr>
          <a:xfrm>
            <a:off x="448225" y="1175650"/>
            <a:ext cx="8339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Demo results are from a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homework assignment looking at predicting good/bad credit (credit mix)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Learning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objectives: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3144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Equip machines to learn models from data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Understand various learning algorithms and optimization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572000" y="13144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Apply algorithms to real-world problems and report outcomes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Evaluate models from data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404125" y="1017725"/>
            <a:ext cx="833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Call: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glm(formula = Credit_Mix ~ Annual_Income + Num_Credit_Card + Interest_Rate +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Num_of_Loan +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Delay_from_due_date + Outstanding_Debt + Monthly_Balance +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Credit_Utilization_Ratio, family = binomial, data = trainingSet)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Coefficients: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                           Estimate Std. Error z value Pr(&gt;|z|)  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(Intercept)               6.937e-01  9.592e-02   7.232 4.77e-13 ***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Annual_Income             4.627e-09  9.892e-09   0.468   0.6399  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Num_Credit_Card           8.013e-05  1.064e-04   0.753   0.4512  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Interest_Rate             1.736e-05  2.844e-05   0.610   0.5416  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Num_of_Loan              -4.357e-04  2.412e-04  -1.806   0.0709 .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Delay_from_due_date      -1.159e-01  1.923e-03 -60.262  &lt; 2e-16 ***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Outstanding_Debt         -8.034e-04  2.476e-05 -32.441  &lt; 2e-16 ***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Monthly_Balance           1.382e-03  6.282e-05  21.993  &lt; 2e-16 ***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Credit_Utilization_Ratio  4.073e-03  2.850e-03   1.429   0.1529  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---## Signif. codes:  0 '***' 0.001 '**' 0.01 '*' 0.05 '.' 0.1 ' ' 1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Logistic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405750" y="2347700"/>
            <a:ext cx="8332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Delay_from_due_date: Each day that payment is delayed lowers log-odds of having good credit mix by .116 on average holding all other predictors fixed.</a:t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Log odds to odds:</a:t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loria Hallelujah"/>
              <a:buChar char="-"/>
            </a:pPr>
            <a:r>
              <a:rPr lang="en" sz="12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e^-.116 = odds ratio = 0.8907</a:t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loria Hallelujah"/>
              <a:buChar char="-"/>
            </a:pPr>
            <a:r>
              <a:rPr lang="en" sz="12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% change in odds = (1-odds ratio) = 0.1093</a:t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 terms of odds: The odds of having good credit mix decreases 11% on average, holding all other predictors fixed, for each day that payment is delayed.</a:t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477600" y="1537525"/>
            <a:ext cx="68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## Delay_from_due_date      -1.159e-01  1.923e-03 -60.262  &lt; 2e-16 ***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LDA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0" y="977275"/>
            <a:ext cx="90159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lda(Credit_Mix ~ Annual_Income + Interest_Rate + Outstanding_Debt +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    Monthly_Balance + Credit_Utilization_Ratio, data = trainingSet)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Prior probabilities of groups: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        0     	1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0.7562879 0.2437121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Group means: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  Annual_Income Interest_Rate Outstanding_Debt Monthly_Balance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Credit_Utilization_Ratio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0      172446.0  	75.80516    	1643.0174    	370.8372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32.07871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1      189063.3  	76.45034     	733.7616    	503.5104       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32.95380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Coefficients of linear discriminants: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                               	LD1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Annual_Income         	6.169737e-09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Interest_Rate       	  2.730176e-05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Outstanding_Debt     	-7.042019e-04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Monthly_Balance       	2.321958e-03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Credit_Utilization_Ratio  5.974218e-03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/>
          <p:nvPr/>
        </p:nvSpPr>
        <p:spPr>
          <a:xfrm>
            <a:off x="2946475" y="3277150"/>
            <a:ext cx="1965000" cy="17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Classification: LDA Results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55" name="Google Shape;455;p55"/>
          <p:cNvSpPr txBox="1"/>
          <p:nvPr/>
        </p:nvSpPr>
        <p:spPr>
          <a:xfrm>
            <a:off x="4370100" y="1879125"/>
            <a:ext cx="4462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Annual_Income         	6.169737e-09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Interest_Rate       	  2.730176e-05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Outstanding_Debt     	-7.042019e-04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Monthly_Balance       	2.321958e-03</a:t>
            </a:r>
            <a:b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## Credit_Utilization_Ratio  5.974218e-03</a:t>
            </a:r>
            <a:endParaRPr/>
          </a:p>
        </p:txBody>
      </p:sp>
      <p:sp>
        <p:nvSpPr>
          <p:cNvPr id="456" name="Google Shape;456;p55"/>
          <p:cNvSpPr txBox="1"/>
          <p:nvPr/>
        </p:nvSpPr>
        <p:spPr>
          <a:xfrm>
            <a:off x="486550" y="1565025"/>
            <a:ext cx="2864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These coefficients represent the linear combination of the predictor variables that best separate the two classes.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57" name="Google Shape;4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475" y="3277150"/>
            <a:ext cx="1965130" cy="1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63" name="Google Shape;463;p56"/>
          <p:cNvSpPr txBox="1"/>
          <p:nvPr/>
        </p:nvSpPr>
        <p:spPr>
          <a:xfrm>
            <a:off x="423325" y="1093600"/>
            <a:ext cx="50331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64" name="Google Shape;464;p56" title="51634863-1f4d-43a9-9fa0-1d1ff1c9f179_586x42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952" y="1580925"/>
            <a:ext cx="3972100" cy="2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423325" y="1093600"/>
            <a:ext cx="50331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equence of data points recorded over time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data has an implicit order, meaning the sequence of data points matters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 sample units with only ONE variable, but this variable is recorded on T different time stamps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71" name="Google Shape;471;p57" title="1_wacvw5u0sR_d0r2tpZU10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275" y="1781625"/>
            <a:ext cx="3382775" cy="212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77" name="Google Shape;477;p58"/>
          <p:cNvSpPr txBox="1"/>
          <p:nvPr/>
        </p:nvSpPr>
        <p:spPr>
          <a:xfrm>
            <a:off x="293975" y="976025"/>
            <a:ext cx="50919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Involves machine learning algorithms to analyze and predict future values based on historical data collected over time, like stock prices or weather patterns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8" name="Google Shape;478;p58" title="87cf62c05e392d4c7a244e78b7a75e8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825" y="1170125"/>
            <a:ext cx="3382775" cy="32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Data: Components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293975" y="976025"/>
            <a:ext cx="84315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Trend: This represents the overall direction in which the data is moving over a long period. For example, the gradual increase in average global temperatures is a trend.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Seasonality: These are patterns that repeat at regular intervals. For example, increased ice cream sales during summer months.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Cyclic changes: These are fluctuations that occur irregularly but are not of fixed period, unlike seasonality. These could be tied to economic conditions like recessions.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Random noise: These are random fluctuations in the data that do not follow any pattern and are unpredictable.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Challenges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293975" y="976025"/>
            <a:ext cx="60795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Stationarity: Time series analysis often requires the data to be stationary. This means the statistical properties of the series like mean and variance should not be a function of time.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High dimensionality: Some time series are multivariate and contain multiple variables at each time step, which increases the complexity of the model.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Missing values and anomalies: Time series data can have gaps or outliers that need to be handled before analysis.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1" name="Google Shape;491;p60" title="0_94gYiagcWKlVn--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350" y="1181875"/>
            <a:ext cx="2465725" cy="184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Models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293975" y="976025"/>
            <a:ext cx="852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1. Autoregressive (AR) Models</a:t>
            </a:r>
            <a:endParaRPr b="1" sz="1500" u="sng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predicts future behavior based on past behavior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assumes that the current value of the series is a linear combination of previous values plus an error term. The model can be expressed as: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8" name="Google Shape;498;p61" title="Screenshot 2025-03-18 at 9.21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437" y="2571750"/>
            <a:ext cx="5303425" cy="2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Assumptions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665850" y="2223375"/>
            <a:ext cx="16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 = f(X) + ε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33250" y="1127399"/>
            <a:ext cx="7372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Generally speaking, a supervised learning model assumes that there is the following relationship between the predictors X and the response y:</a:t>
            </a:r>
            <a:endParaRPr sz="16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21250" y="3828813"/>
            <a:ext cx="16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Response (Y)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323550" y="3575325"/>
            <a:ext cx="23916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Some function of the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chosen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predictors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599550" y="3659925"/>
            <a:ext cx="24396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Variability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of Y not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accounted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for by F(X)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791500" y="3744375"/>
            <a:ext cx="570300" cy="5727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486250" y="3744375"/>
            <a:ext cx="570300" cy="572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7"/>
          <p:cNvCxnSpPr>
            <a:stCxn id="102" idx="0"/>
            <a:endCxn id="94" idx="3"/>
          </p:cNvCxnSpPr>
          <p:nvPr/>
        </p:nvCxnSpPr>
        <p:spPr>
          <a:xfrm rot="10800000">
            <a:off x="5287575" y="2509725"/>
            <a:ext cx="1899900" cy="25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6169575" y="2762325"/>
            <a:ext cx="20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Error term, unique for each y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4895850" y="2319150"/>
            <a:ext cx="266700" cy="252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 title="5093521bd47b49d78966e73083e37837.gif"/>
          <p:cNvPicPr preferRelativeResize="0"/>
          <p:nvPr/>
        </p:nvPicPr>
        <p:blipFill rotWithShape="1">
          <a:blip r:embed="rId4">
            <a:alphaModFix/>
          </a:blip>
          <a:srcRect b="0" l="5374" r="28435" t="0"/>
          <a:stretch/>
        </p:blipFill>
        <p:spPr>
          <a:xfrm>
            <a:off x="1370700" y="2193046"/>
            <a:ext cx="1621800" cy="11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Models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04" name="Google Shape;504;p62"/>
          <p:cNvSpPr txBox="1"/>
          <p:nvPr/>
        </p:nvSpPr>
        <p:spPr>
          <a:xfrm>
            <a:off x="293975" y="976025"/>
            <a:ext cx="852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2. Moving Average (MA) Models</a:t>
            </a:r>
            <a:endParaRPr b="1" sz="1500" u="sng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model uses past forecast errors in a regression-like model. 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Unlike AR models, which are based on the values of the series, MA models are based on the errors of past predictions. It can be expressed as: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05" name="Google Shape;505;p62" title="Screenshot 2025-03-18 at 9.23.5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175" y="2381572"/>
            <a:ext cx="6486401" cy="23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Models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11" name="Google Shape;511;p63"/>
          <p:cNvSpPr txBox="1"/>
          <p:nvPr/>
        </p:nvSpPr>
        <p:spPr>
          <a:xfrm>
            <a:off x="293975" y="976025"/>
            <a:ext cx="852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3. Autoregressive Moving Average (ARMA) Models</a:t>
            </a:r>
            <a:endParaRPr b="1" sz="1500" u="sng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combine both AR and MA models. They are used when a series is stationary, meaning it has constant mean and variance. The ARMA model is given by: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loria Hallelujah"/>
              <a:buChar char="-"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This model is specified by two parameters, p (order of the AR part) and q (order of the MA part)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12" name="Google Shape;512;p63" title="Screenshot 2025-03-18 at 9.26.4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88" y="2224674"/>
            <a:ext cx="8090375" cy="4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Models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293975" y="976025"/>
            <a:ext cx="852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4. Autoregressive Integrated Moving Average (ARIMA) Models</a:t>
            </a:r>
            <a:endParaRPr b="1" sz="1500" u="sng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used to make a non-stationary series stationary before using ARMA models. 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loria Hallelujah"/>
              <a:buChar char="-"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done by differencing the series, i.e., computing the differences between consecutive observations. 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ARIMA model is generally denoted as ARIMA(p, d, q), where: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 is the number of autoregressive terms.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 is the number of differences needed for stationarity.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q is the number of moving average terms.</a:t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Series Analysis: Models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24" name="Google Shape;524;p65"/>
          <p:cNvSpPr txBox="1"/>
          <p:nvPr/>
        </p:nvSpPr>
        <p:spPr>
          <a:xfrm>
            <a:off x="293975" y="976025"/>
            <a:ext cx="852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5" name="Google Shape;525;p65" title="Screenshot 2025-03-18 at 9.30.5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88" y="1396998"/>
            <a:ext cx="7843426" cy="13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 title="image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525" y="2869250"/>
            <a:ext cx="5976680" cy="22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32" name="Google Shape;532;p66"/>
          <p:cNvSpPr txBox="1"/>
          <p:nvPr/>
        </p:nvSpPr>
        <p:spPr>
          <a:xfrm>
            <a:off x="462925" y="1212400"/>
            <a:ext cx="80313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Bias tends to be low as we have more predictors.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Variance tends to be low as we have less predictors.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 other words, when bias is already small enough, having less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predictors might be able to reduce variance A LOT without hurting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bias too much.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33" name="Google Shape;533;p66" title="thanos-perfectlybalanc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825" y="3361363"/>
            <a:ext cx="2095500" cy="109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Best Subset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>
            <a:off x="462925" y="1212400"/>
            <a:ext cx="80313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Try every combination of models with k variables from k = 1 to all variables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Not optimized.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40" name="Google Shape;540;p67" title="06369e1efcd6ea61f79819da2950abd6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050" y="2630197"/>
            <a:ext cx="3567900" cy="196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Step-wise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462925" y="1212400"/>
            <a:ext cx="80313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Forward: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47" name="Google Shape;5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225" y="1726151"/>
            <a:ext cx="6304451" cy="27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575" y="143550"/>
            <a:ext cx="1175700" cy="117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Step-wise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54" name="Google Shape;554;p69"/>
          <p:cNvSpPr txBox="1"/>
          <p:nvPr/>
        </p:nvSpPr>
        <p:spPr>
          <a:xfrm>
            <a:off x="462925" y="1212400"/>
            <a:ext cx="80313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Backwards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: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55" name="Google Shape;5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125" y="2272247"/>
            <a:ext cx="7084899" cy="23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9" title="giphy (2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225" y="1084292"/>
            <a:ext cx="1111200" cy="86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Metrics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462925" y="1212400"/>
            <a:ext cx="8031300" cy="2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All the selection methods (best subset, forward, backward) require a user-defined stopping rule. The easiest one to implement in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 is to minimize the Akaike information criterion (AIC).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 short, AIC is an estimator of the prediction error.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Why do we not want to use MSE or R</a:t>
            </a:r>
            <a:r>
              <a:rPr baseline="30000"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? 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*Bias / Variance*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63" name="Google Shape;5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200" y="2643250"/>
            <a:ext cx="52387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273" y="3608075"/>
            <a:ext cx="1013700" cy="135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Shrinkage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methods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70" name="Google Shape;5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25" y="1478614"/>
            <a:ext cx="7915550" cy="2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1"/>
          <p:cNvSpPr txBox="1"/>
          <p:nvPr/>
        </p:nvSpPr>
        <p:spPr>
          <a:xfrm>
            <a:off x="3857625" y="1888375"/>
            <a:ext cx="3607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Loss                       +        Penalty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72" name="Google Shape;572;p71"/>
          <p:cNvSpPr txBox="1"/>
          <p:nvPr/>
        </p:nvSpPr>
        <p:spPr>
          <a:xfrm>
            <a:off x="614225" y="4063350"/>
            <a:ext cx="70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λ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is called a tuning parameter/hyperparameter. A larger λ signals a heavier penalty on large parameter estimations.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73" name="Google Shape;57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7071" y="359012"/>
            <a:ext cx="572701" cy="7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31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Visual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3521425" y="128035"/>
            <a:ext cx="5310878" cy="4887428"/>
            <a:chOff x="3815964" y="59885"/>
            <a:chExt cx="4288500" cy="4893300"/>
          </a:xfrm>
        </p:grpSpPr>
        <p:pic>
          <p:nvPicPr>
            <p:cNvPr id="111" name="Google Shape;111;p18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10716" l="53615" r="6651" t="4364"/>
            <a:stretch/>
          </p:blipFill>
          <p:spPr>
            <a:xfrm>
              <a:off x="3815964" y="59885"/>
              <a:ext cx="4288500" cy="4893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2" name="Google Shape;112;p18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3973" l="66582" r="16390" t="89517"/>
            <a:stretch/>
          </p:blipFill>
          <p:spPr>
            <a:xfrm>
              <a:off x="5782350" y="3935050"/>
              <a:ext cx="1414327" cy="288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50465" l="50733" r="46486" t="35648"/>
            <a:stretch/>
          </p:blipFill>
          <p:spPr>
            <a:xfrm>
              <a:off x="4572000" y="1789550"/>
              <a:ext cx="230926" cy="61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5059275" y="1280500"/>
            <a:ext cx="6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f(X)</a:t>
            </a:r>
            <a:endParaRPr>
              <a:solidFill>
                <a:srgbClr val="0000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059275" y="2976350"/>
            <a:ext cx="3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ε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5397675" y="2976350"/>
            <a:ext cx="152400" cy="461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8"/>
          <p:cNvCxnSpPr/>
          <p:nvPr/>
        </p:nvCxnSpPr>
        <p:spPr>
          <a:xfrm>
            <a:off x="5388125" y="1645225"/>
            <a:ext cx="1116000" cy="471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8"/>
          <p:cNvSpPr/>
          <p:nvPr/>
        </p:nvSpPr>
        <p:spPr>
          <a:xfrm>
            <a:off x="4906875" y="3782975"/>
            <a:ext cx="152400" cy="383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626200" y="3743675"/>
            <a:ext cx="3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ε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85000" y="1901300"/>
            <a:ext cx="24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* error terms average to o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Shrinkage methods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79" name="Google Shape;57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600" y="1340522"/>
            <a:ext cx="6480800" cy="8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2"/>
          <p:cNvSpPr txBox="1"/>
          <p:nvPr/>
        </p:nvSpPr>
        <p:spPr>
          <a:xfrm>
            <a:off x="5341900" y="2336625"/>
            <a:ext cx="28362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Note that ridge (right)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does not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touch the y-axis when it makes contact with the constraint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81" name="Google Shape;58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675" y="2336622"/>
            <a:ext cx="3910646" cy="2685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72"/>
          <p:cNvCxnSpPr/>
          <p:nvPr/>
        </p:nvCxnSpPr>
        <p:spPr>
          <a:xfrm>
            <a:off x="1124225" y="2351325"/>
            <a:ext cx="1263600" cy="5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72"/>
          <p:cNvSpPr txBox="1"/>
          <p:nvPr/>
        </p:nvSpPr>
        <p:spPr>
          <a:xfrm>
            <a:off x="73475" y="2108850"/>
            <a:ext cx="1050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Optimal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w/o penalty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584" name="Google Shape;584;p72"/>
          <p:cNvCxnSpPr>
            <a:stCxn id="581" idx="1"/>
          </p:cNvCxnSpPr>
          <p:nvPr/>
        </p:nvCxnSpPr>
        <p:spPr>
          <a:xfrm flipH="1" rot="10800000">
            <a:off x="1129675" y="3394811"/>
            <a:ext cx="6999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72"/>
          <p:cNvSpPr txBox="1"/>
          <p:nvPr/>
        </p:nvSpPr>
        <p:spPr>
          <a:xfrm>
            <a:off x="73475" y="3613250"/>
            <a:ext cx="1050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Penalty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Variable Selection: Shrinkage methods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91" name="Google Shape;591;p73"/>
          <p:cNvSpPr txBox="1"/>
          <p:nvPr/>
        </p:nvSpPr>
        <p:spPr>
          <a:xfrm>
            <a:off x="440900" y="1212400"/>
            <a:ext cx="4452900" cy="3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Practical difference: 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parameter estimates could be really small in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Ridge, but they will NEVER be 0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loria Hallelujah"/>
              <a:buChar char="-"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Thus, can’t be eliminated from the model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92" name="Google Shape;59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650" y="1559560"/>
            <a:ext cx="3910646" cy="268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Decision Trees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98" name="Google Shape;59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Definition: A decision tree is 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flowchart-like structure used 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classification and regression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tasks.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Importance: Simple to understand, interpret, and visualize.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Application: Used in finance, healthcare, marketing, and more.</a:t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99" name="Google Shape;599;p74" title="Fig 1-18e1a01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575" y="1017725"/>
            <a:ext cx="3649126" cy="20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Components of a Decision Tree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05" name="Google Shape;605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Root Node: Represents the 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entire dataset and splits into 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child nodes.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Decision Nodes: Points where </a:t>
            </a:r>
            <a:b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dataset is split based on 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 feature.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Leaf Nodes: Final output labels or 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rPr lang="en" sz="33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values.</a:t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06" name="Google Shape;606;p75" title="structure-of-a-decision-tre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75" y="1152475"/>
            <a:ext cx="3888725" cy="27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Classification vs. Regression Trees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12" name="Google Shape;61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Classification Trees: Used 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when the target variable is 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categorical (e.g., spam vs. not 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spam).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Regression Trees: Used when the 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target variable is continuous 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33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(e.g., predicting house prices).</a:t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13" name="Google Shape;613;p76" title="1_9CoX9u0bJ3UVWdWJMPzaJ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776" y="1152475"/>
            <a:ext cx="3743525" cy="353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Strengths and Weaknesses of Decision Trees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19" name="Google Shape;61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Advantages: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Easy to interpret and visualize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Requires minimal data preprocessing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Handles both numerical and categorical data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Disadvantages: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Prone to overfitting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Can be unstable with small data changes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Not as accurate as ensemble methods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20" name="Google Shape;620;p77" title="FSAM8FuXwAA4HQf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25" y="925475"/>
            <a:ext cx="31449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Understanding Random Forest Classifier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26" name="Google Shape;62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Definition: A Random Forest is an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ensemble learning method using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multiple decision trees.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Importance: Reduces overfitting, 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improves accuracy compared to single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decision trees.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Application: Used in finance, 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07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healthcare, and image recognition.</a:t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27" name="Google Shape;627;p78" title="maxresdefaul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75" y="1253825"/>
            <a:ext cx="4075325" cy="229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How do random forest work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33" name="Google Shape;63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91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Constructs multiple decision trees </a:t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91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from randomly sampled data.</a:t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91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Aggregates predictions (majority vote </a:t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91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for classification, average for regression).</a:t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491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Reduces variance and improves generalization.</a:t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34" name="Google Shape;634;p79" title="166013889360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750" y="1152474"/>
            <a:ext cx="3516026" cy="3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Using boosting to improve Decision Tree based models</a:t>
            </a:r>
            <a:endParaRPr sz="242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40" name="Google Shape;64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Definition: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Boosting is an ensemble learning technique that combines multiple weak models to create a strong predictive model.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How it Works: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Models are trained sequentially, with each new model focusing on correcting the errors of the previous ones.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Main Algorithms:</a:t>
            </a:r>
            <a:endParaRPr b="1"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051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AdaBoost: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Adjusts weights to focus on misclassified samples.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051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Gradient Boosting (GBM):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Uses gradient descent to minimize errors.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051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XGBoost: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Optimized GBM with speed and performance improvements.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051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LightGBM: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Faster training, handles large datasets efficiently.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4051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CatBoost:</a:t>
            </a:r>
            <a:r>
              <a:rPr lang="en" sz="70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Specialized for categorical data.</a:t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Using boosting to improve Decision Tree based models</a:t>
            </a:r>
            <a:endParaRPr sz="242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46" name="Google Shape;64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Advantages:</a:t>
            </a:r>
            <a:endParaRPr b="1"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146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loria Hallelujah"/>
              <a:buChar char="●"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Reduces bias and variance for high accuracy.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146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loria Hallelujah"/>
              <a:buChar char="●"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Works well with structured data.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146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loria Hallelujah"/>
              <a:buChar char="●"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Handles both classification and regression tasks.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Challenges:</a:t>
            </a:r>
            <a:endParaRPr b="1"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1468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loria Hallelujah"/>
              <a:buChar char="●"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Computationally intensive.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-321468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loria Hallelujah"/>
              <a:buChar char="●"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Requires careful hyperparameter tuning to avoid 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8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overfitting.</a:t>
            </a:r>
            <a:endParaRPr sz="58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491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0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47" name="Google Shape;647;p81" title="simpson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400" y="1337825"/>
            <a:ext cx="3095924" cy="23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The goal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617725" y="2571750"/>
            <a:ext cx="125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y’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= f’(X)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833250" y="1127400"/>
            <a:ext cx="740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Our goal is to </a:t>
            </a:r>
            <a:r>
              <a:rPr lang="en" sz="18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 f(X) by assuming that f(X) has some form (parametric, ex: linear equation) such that</a:t>
            </a:r>
            <a:endParaRPr sz="18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5551575" y="3260250"/>
            <a:ext cx="2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Estimate of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f(X)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979950" y="3260250"/>
            <a:ext cx="2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Resulting estimate of y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130" name="Google Shape;130;p19"/>
          <p:cNvCxnSpPr>
            <a:stCxn id="129" idx="0"/>
            <a:endCxn id="126" idx="1"/>
          </p:cNvCxnSpPr>
          <p:nvPr/>
        </p:nvCxnSpPr>
        <p:spPr>
          <a:xfrm flipH="1" rot="10800000">
            <a:off x="2033400" y="2858250"/>
            <a:ext cx="1584300" cy="40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9"/>
          <p:cNvCxnSpPr>
            <a:stCxn id="128" idx="0"/>
            <a:endCxn id="126" idx="3"/>
          </p:cNvCxnSpPr>
          <p:nvPr/>
        </p:nvCxnSpPr>
        <p:spPr>
          <a:xfrm rot="10800000">
            <a:off x="4868325" y="2858250"/>
            <a:ext cx="1736700" cy="40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19" title="lebron-jame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463" y="3399325"/>
            <a:ext cx="1663500" cy="166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Strengths and Weaknesses of Decision Trees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53" name="Google Shape;653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Advantages: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Easy to interpret and visualize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Requires minimal data preprocessing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Handles both numerical and categorical data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Disadvantages: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Prone to overfitting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Can be unstable with small data changes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3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Not as accurate as ensemble methods</a:t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Support Vector Machines (SVM)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59" name="Google Shape;659;p83"/>
          <p:cNvSpPr txBox="1"/>
          <p:nvPr>
            <p:ph idx="1" type="body"/>
          </p:nvPr>
        </p:nvSpPr>
        <p:spPr>
          <a:xfrm>
            <a:off x="311700" y="1222350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Definition: SVM is a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supervised learning algorithm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used for classification and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regression tasks.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Importance: Effective in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high-dimensional spaces, robust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 overfitting.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Application: Used in image recognition, bioinformatics, and text classification.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60" name="Google Shape;660;p83" title="support-vector-machine-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00" y="1152475"/>
            <a:ext cx="4480199" cy="2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Support Vector Machines (SVM)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66" name="Google Shape;666;p84"/>
          <p:cNvSpPr txBox="1"/>
          <p:nvPr>
            <p:ph idx="1" type="body"/>
          </p:nvPr>
        </p:nvSpPr>
        <p:spPr>
          <a:xfrm>
            <a:off x="311700" y="1222350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Identifies the optimal hyperplane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that best separates different 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classes.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Maximizes the margin between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data points and the decision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boundary.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Uses support vectors to define 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5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 margin.</a:t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67" name="Google Shape;667;p84" title="svm-mem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77" y="1017725"/>
            <a:ext cx="3189150" cy="39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Linear vs. Non Linear SVM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73" name="Google Shape;673;p85"/>
          <p:cNvSpPr txBox="1"/>
          <p:nvPr>
            <p:ph idx="1" type="body"/>
          </p:nvPr>
        </p:nvSpPr>
        <p:spPr>
          <a:xfrm>
            <a:off x="311700" y="1222350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Linear SVM: Works well when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data is linearly separable.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Non-Linear SVM: Uses kernel 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functions to map data into 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higher dimensions for better 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523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separation.</a:t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74" name="Google Shape;674;p85" title="Types-of-kernel-functions-in-SVM-27.jpg"/>
          <p:cNvPicPr preferRelativeResize="0"/>
          <p:nvPr/>
        </p:nvPicPr>
        <p:blipFill rotWithShape="1">
          <a:blip r:embed="rId4">
            <a:alphaModFix/>
          </a:blip>
          <a:srcRect b="-8629" l="-10094" r="-7152" t="-8617"/>
          <a:stretch/>
        </p:blipFill>
        <p:spPr>
          <a:xfrm>
            <a:off x="4440225" y="1025626"/>
            <a:ext cx="5158575" cy="37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Kernel Functions in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SVM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80" name="Google Shape;680;p86"/>
          <p:cNvSpPr txBox="1"/>
          <p:nvPr>
            <p:ph idx="1" type="body"/>
          </p:nvPr>
        </p:nvSpPr>
        <p:spPr>
          <a:xfrm>
            <a:off x="311700" y="1222350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Linear Kernel: Suitable for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linearly separable data.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Polynomial Kernel: Captures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complex relationships.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Radial Basis Function (RBF)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Kernel: Effective for non-linearly separable data.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Sigmoid Kernel: Mimics neural 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networks.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81" name="Google Shape;681;p86" title="54d38f2a-8062-4bcb-8cc6-9795064241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050" y="1316775"/>
            <a:ext cx="4034250" cy="30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Pros and Cons of SVM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87" name="Google Shape;687;p87"/>
          <p:cNvSpPr txBox="1"/>
          <p:nvPr>
            <p:ph idx="1" type="body"/>
          </p:nvPr>
        </p:nvSpPr>
        <p:spPr>
          <a:xfrm>
            <a:off x="311700" y="1222350"/>
            <a:ext cx="85206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Advantages: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Effective in high-dimensional spaces.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Works well with small datasets.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Robust to overfitting (especially with regularization).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Disadvantages: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Computationally expensive for large datasets.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Choice of kernel impacts performance.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8400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 Difficult to interpret compared to decision trees.</a:t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5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4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323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8337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2835"/>
              <a:buFont typeface="Arial"/>
              <a:buNone/>
            </a:pPr>
            <a:r>
              <a:t/>
            </a:r>
            <a:endParaRPr sz="335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316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Estimated v Actual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253975" y="3463650"/>
            <a:ext cx="6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f(X)</a:t>
            </a:r>
            <a:endParaRPr>
              <a:solidFill>
                <a:srgbClr val="0000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5628650" y="3463650"/>
            <a:ext cx="1048800" cy="452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stealth"/>
            <a:tailEnd len="med" w="med" type="none"/>
          </a:ln>
        </p:spPr>
      </p:cxnSp>
      <p:grpSp>
        <p:nvGrpSpPr>
          <p:cNvPr id="140" name="Google Shape;140;p20"/>
          <p:cNvGrpSpPr/>
          <p:nvPr/>
        </p:nvGrpSpPr>
        <p:grpSpPr>
          <a:xfrm>
            <a:off x="3521425" y="128035"/>
            <a:ext cx="5310878" cy="4887428"/>
            <a:chOff x="2472475" y="176135"/>
            <a:chExt cx="5310878" cy="4887428"/>
          </a:xfrm>
        </p:grpSpPr>
        <p:pic>
          <p:nvPicPr>
            <p:cNvPr id="141" name="Google Shape;141;p20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10716" l="53615" r="6651" t="4364"/>
            <a:stretch/>
          </p:blipFill>
          <p:spPr>
            <a:xfrm>
              <a:off x="2472475" y="176135"/>
              <a:ext cx="5310878" cy="4887428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2" name="Google Shape;142;p20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3973" l="66582" r="16390" t="89517"/>
            <a:stretch/>
          </p:blipFill>
          <p:spPr>
            <a:xfrm>
              <a:off x="4907647" y="4046650"/>
              <a:ext cx="1751502" cy="288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0" title="Screenshot 2025-03-16 at 9.53.34 PM.png"/>
            <p:cNvPicPr preferRelativeResize="0"/>
            <p:nvPr/>
          </p:nvPicPr>
          <p:blipFill rotWithShape="1">
            <a:blip r:embed="rId4">
              <a:alphaModFix/>
            </a:blip>
            <a:srcRect b="50465" l="50733" r="46486" t="35648"/>
            <a:stretch/>
          </p:blipFill>
          <p:spPr>
            <a:xfrm>
              <a:off x="3408750" y="1903724"/>
              <a:ext cx="285979" cy="61501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4" name="Google Shape;144;p20"/>
          <p:cNvCxnSpPr/>
          <p:nvPr/>
        </p:nvCxnSpPr>
        <p:spPr>
          <a:xfrm flipH="1" rot="10800000">
            <a:off x="4531825" y="731350"/>
            <a:ext cx="3858000" cy="2915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770750" y="2480750"/>
            <a:ext cx="6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f’(X)</a:t>
            </a:r>
            <a:endParaRPr>
              <a:solidFill>
                <a:schemeClr val="dk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>
            <a:off x="5214925" y="2886375"/>
            <a:ext cx="115500" cy="4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5628650" y="3454050"/>
            <a:ext cx="1116000" cy="471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6253975" y="3403350"/>
            <a:ext cx="6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f(X)</a:t>
            </a:r>
            <a:endParaRPr>
              <a:solidFill>
                <a:srgbClr val="0000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Background: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actual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- fitted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54" name="Google Shape;154;p21" title="Screenshot 2025-03-16 at 10.52.3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050" y="1274900"/>
            <a:ext cx="5520600" cy="334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4257475" y="3614975"/>
            <a:ext cx="211800" cy="423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4044925" y="3335963"/>
            <a:ext cx="636900" cy="9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064125" y="3276675"/>
            <a:ext cx="211800" cy="423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226200" y="2256275"/>
            <a:ext cx="2347500" cy="17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We want to reduce this:</a:t>
            </a:r>
            <a:b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f(x) - f’(x),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Or: 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actual</a:t>
            </a:r>
            <a:r>
              <a:rPr lang="en">
                <a:solidFill>
                  <a:schemeClr val="l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-fitted </a:t>
            </a:r>
            <a:endParaRPr>
              <a:solidFill>
                <a:schemeClr val="l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159" name="Google Shape;159;p21"/>
          <p:cNvCxnSpPr>
            <a:endCxn id="154" idx="1"/>
          </p:cNvCxnSpPr>
          <p:nvPr/>
        </p:nvCxnSpPr>
        <p:spPr>
          <a:xfrm flipH="1" rot="10800000">
            <a:off x="2131050" y="2946500"/>
            <a:ext cx="1017000" cy="21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>
            <a:stCxn id="154" idx="1"/>
            <a:endCxn id="156" idx="1"/>
          </p:cNvCxnSpPr>
          <p:nvPr/>
        </p:nvCxnSpPr>
        <p:spPr>
          <a:xfrm>
            <a:off x="3148050" y="2946500"/>
            <a:ext cx="9900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